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28800425" cy="43200638"/>
  <p:notesSz cx="6858000" cy="9144000"/>
  <p:embeddedFontLst>
    <p:embeddedFont>
      <p:font typeface="DM Sans" pitchFamily="2" charset="0"/>
      <p:regular r:id="rId4"/>
      <p:bold r:id="rId5"/>
    </p:embeddedFont>
    <p:embeddedFont>
      <p:font typeface="DM Sans Bold" charset="0"/>
      <p:bold r:id="rId6"/>
    </p:embeddedFont>
    <p:embeddedFont>
      <p:font typeface="Object Sans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1" userDrawn="1">
          <p15:clr>
            <a:srgbClr val="A4A3A4"/>
          </p15:clr>
        </p15:guide>
        <p15:guide id="2" pos="4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E5"/>
    <a:srgbClr val="FFF2C9"/>
    <a:srgbClr val="D2DFEE"/>
    <a:srgbClr val="F9FBFD"/>
    <a:srgbClr val="FEFBF0"/>
    <a:srgbClr val="FEFD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3" d="100"/>
          <a:sy n="33" d="100"/>
        </p:scale>
        <p:origin x="1866" y="-4122"/>
      </p:cViewPr>
      <p:guideLst>
        <p:guide orient="horz" pos="9071"/>
        <p:guide pos="4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/>
              <a:t>Texto</a:t>
            </a:r>
            <a:endParaRPr lang="en-US" sz="2400" dirty="0"/>
          </a:p>
        </c:rich>
      </c:tx>
      <c:layout>
        <c:manualLayout>
          <c:xMode val="edge"/>
          <c:yMode val="edge"/>
          <c:x val="0.44367400105794641"/>
          <c:y val="6.7321250342664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309071385269797E-2"/>
          <c:y val="6.1981818415267571E-2"/>
          <c:w val="0.9618000306802903"/>
          <c:h val="0.86088536127547011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18"/>
          <c:dPt>
            <c:idx val="0"/>
            <c:bubble3D val="0"/>
            <c:explosion val="2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76B-491F-AB1A-59996501EB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76B-491F-AB1A-59996501EB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76B-491F-AB1A-59996501EB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76B-491F-AB1A-59996501EB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19-4300-9C81-C5FCA1F6F3F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839362712357274"/>
          <c:w val="0.97380909127645643"/>
          <c:h val="0.162866499461581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5511780039379067"/>
          <c:y val="0.891984132916672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cat>
            <c:numRef>
              <c:f>Hoja1!$A$2:$A$6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Hoja1!$B$2:$B$6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0-49CF-B274-1DF10B1AE2B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pattFill prst="ltUp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cat>
            <c:numRef>
              <c:f>Hoja1!$A$2:$A$6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Hoja1!$C$2:$C$6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90-49CF-B274-1DF10B1AE2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8891280"/>
        <c:axId val="388890320"/>
      </c:areaChart>
      <c:dateAx>
        <c:axId val="38889128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8890320"/>
        <c:crosses val="autoZero"/>
        <c:auto val="1"/>
        <c:lblOffset val="100"/>
        <c:baseTimeUnit val="months"/>
      </c:dateAx>
      <c:valAx>
        <c:axId val="38889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88912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Hoja1!$A$2:$A$77</cx:f>
        <cx:lvl ptCount="76" formatCode="Estándar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/>
    <cx:plotArea>
      <cx:plotAreaRegion>
        <cx:series layoutId="clusteredColumn" uniqueId="{E048063C-1794-49DE-B487-C22A27E73CD9}">
          <cx:tx>
            <cx:txData>
              <cx:f>Hoja1!$A$1</cx:f>
              <cx:v>Serie1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tx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/>
      </a:solidFill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olidFill>
        <a:schemeClr val="lt1"/>
      </a:solid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30D13-D475-48AF-8320-392D420931A0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6D192-BDDC-45B9-8DDB-54ED39218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8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6D192-BDDC-45B9-8DDB-54ED3921860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17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9" y="8946802"/>
            <a:ext cx="12240181" cy="61734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32" y="16320242"/>
            <a:ext cx="10080149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40153" y="1153355"/>
            <a:ext cx="3240049" cy="2457369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11" y="1153355"/>
            <a:ext cx="9480141" cy="245736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519" y="18506942"/>
            <a:ext cx="12240181" cy="5720084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519" y="12206852"/>
            <a:ext cx="12240181" cy="6300091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12" y="6720103"/>
            <a:ext cx="6360095" cy="19006949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0108" y="6720103"/>
            <a:ext cx="6360095" cy="19006949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11" y="6446764"/>
            <a:ext cx="6362595" cy="268670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11" y="9133468"/>
            <a:ext cx="6362595" cy="16593580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15109" y="6446764"/>
            <a:ext cx="6365093" cy="268670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15109" y="9133468"/>
            <a:ext cx="6365093" cy="16593580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10" y="1146684"/>
            <a:ext cx="4737571" cy="4880072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085" y="1146687"/>
            <a:ext cx="8050118" cy="2458036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10" y="6026759"/>
            <a:ext cx="4737571" cy="1970029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542" y="20160299"/>
            <a:ext cx="8640128" cy="2380037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2542" y="2573372"/>
            <a:ext cx="8640128" cy="1728025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2542" y="22540335"/>
            <a:ext cx="8640128" cy="3380048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11" y="1153353"/>
            <a:ext cx="12960191" cy="480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11" y="6720103"/>
            <a:ext cx="12960191" cy="19006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010" y="26693730"/>
            <a:ext cx="336005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20076" y="26693730"/>
            <a:ext cx="4560067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20152" y="26693730"/>
            <a:ext cx="336005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09" indent="-160734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14/relationships/chartEx" Target="../charts/chartEx1.xml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chart" Target="../charts/char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1912848" y="645319"/>
            <a:ext cx="6254956" cy="6273277"/>
          </a:xfrm>
          <a:prstGeom prst="rect">
            <a:avLst/>
          </a:prstGeom>
          <a:solidFill>
            <a:srgbClr val="FFF9E5">
              <a:alpha val="2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" name="Group 2"/>
          <p:cNvGrpSpPr/>
          <p:nvPr/>
        </p:nvGrpSpPr>
        <p:grpSpPr>
          <a:xfrm>
            <a:off x="303213" y="9658982"/>
            <a:ext cx="12172066" cy="6848800"/>
            <a:chOff x="0" y="0"/>
            <a:chExt cx="1158161" cy="6442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58161" cy="644285"/>
            </a:xfrm>
            <a:custGeom>
              <a:avLst/>
              <a:gdLst/>
              <a:ahLst/>
              <a:cxnLst/>
              <a:rect l="l" t="t" r="r" b="b"/>
              <a:pathLst>
                <a:path w="1158161" h="644285">
                  <a:moveTo>
                    <a:pt x="0" y="0"/>
                  </a:moveTo>
                  <a:lnTo>
                    <a:pt x="1158161" y="0"/>
                  </a:lnTo>
                  <a:lnTo>
                    <a:pt x="1158161" y="644285"/>
                  </a:lnTo>
                  <a:lnTo>
                    <a:pt x="0" y="644285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85725"/>
              <a:ext cx="1158161" cy="730010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82483" y="1118500"/>
            <a:ext cx="21333152" cy="6182297"/>
            <a:chOff x="0" y="0"/>
            <a:chExt cx="2167809" cy="625411"/>
          </a:xfrm>
          <a:solidFill>
            <a:schemeClr val="accent1">
              <a:lumMod val="75000"/>
            </a:schemeClr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167809" cy="625411"/>
            </a:xfrm>
            <a:custGeom>
              <a:avLst/>
              <a:gdLst/>
              <a:ahLst/>
              <a:cxnLst/>
              <a:rect l="l" t="t" r="r" b="b"/>
              <a:pathLst>
                <a:path w="2167809" h="625411">
                  <a:moveTo>
                    <a:pt x="0" y="0"/>
                  </a:moveTo>
                  <a:lnTo>
                    <a:pt x="2167809" y="0"/>
                  </a:lnTo>
                  <a:lnTo>
                    <a:pt x="2167809" y="625411"/>
                  </a:lnTo>
                  <a:lnTo>
                    <a:pt x="0" y="625411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85725"/>
              <a:ext cx="2167809" cy="711136"/>
            </a:xfrm>
            <a:prstGeom prst="rect">
              <a:avLst/>
            </a:prstGeom>
            <a:grpFill/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 dirty="0"/>
            </a:p>
          </p:txBody>
        </p:sp>
      </p:grpSp>
      <p:sp>
        <p:nvSpPr>
          <p:cNvPr id="12" name="Freeform 12"/>
          <p:cNvSpPr/>
          <p:nvPr/>
        </p:nvSpPr>
        <p:spPr>
          <a:xfrm>
            <a:off x="368121" y="7442405"/>
            <a:ext cx="27864599" cy="1605210"/>
          </a:xfrm>
          <a:custGeom>
            <a:avLst/>
            <a:gdLst/>
            <a:ahLst/>
            <a:cxnLst/>
            <a:rect l="l" t="t" r="r" b="b"/>
            <a:pathLst>
              <a:path w="2148066" h="196891">
                <a:moveTo>
                  <a:pt x="0" y="0"/>
                </a:moveTo>
                <a:lnTo>
                  <a:pt x="2148066" y="0"/>
                </a:lnTo>
                <a:lnTo>
                  <a:pt x="2148066" y="196891"/>
                </a:lnTo>
                <a:lnTo>
                  <a:pt x="0" y="19689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/>
          <a:lstStyle/>
          <a:p>
            <a:endParaRPr lang="es-ES" sz="2195">
              <a:solidFill>
                <a:srgbClr val="FFC000"/>
              </a:solidFill>
            </a:endParaRPr>
          </a:p>
        </p:txBody>
      </p:sp>
      <p:grpSp>
        <p:nvGrpSpPr>
          <p:cNvPr id="14" name="Group 14"/>
          <p:cNvGrpSpPr/>
          <p:nvPr/>
        </p:nvGrpSpPr>
        <p:grpSpPr>
          <a:xfrm>
            <a:off x="277147" y="9658982"/>
            <a:ext cx="12198132" cy="1438262"/>
            <a:chOff x="0" y="0"/>
            <a:chExt cx="1158161" cy="13530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8161" cy="135301"/>
            </a:xfrm>
            <a:custGeom>
              <a:avLst/>
              <a:gdLst/>
              <a:ahLst/>
              <a:cxnLst/>
              <a:rect l="l" t="t" r="r" b="b"/>
              <a:pathLst>
                <a:path w="1158161" h="135301">
                  <a:moveTo>
                    <a:pt x="0" y="0"/>
                  </a:moveTo>
                  <a:lnTo>
                    <a:pt x="1158161" y="0"/>
                  </a:lnTo>
                  <a:lnTo>
                    <a:pt x="1158161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 dirty="0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85725"/>
              <a:ext cx="1158161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896423" y="9653678"/>
            <a:ext cx="15675120" cy="13003730"/>
            <a:chOff x="0" y="0"/>
            <a:chExt cx="1573706" cy="122329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573706" cy="1223296"/>
            </a:xfrm>
            <a:custGeom>
              <a:avLst/>
              <a:gdLst/>
              <a:ahLst/>
              <a:cxnLst/>
              <a:rect l="l" t="t" r="r" b="b"/>
              <a:pathLst>
                <a:path w="1573706" h="1223296">
                  <a:moveTo>
                    <a:pt x="0" y="0"/>
                  </a:moveTo>
                  <a:lnTo>
                    <a:pt x="1573706" y="0"/>
                  </a:lnTo>
                  <a:lnTo>
                    <a:pt x="1573706" y="1223296"/>
                  </a:lnTo>
                  <a:lnTo>
                    <a:pt x="0" y="122329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85725"/>
              <a:ext cx="1573706" cy="1309021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2922487" y="9658981"/>
            <a:ext cx="15649056" cy="1438262"/>
            <a:chOff x="0" y="0"/>
            <a:chExt cx="1573706" cy="13530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573706" cy="135301"/>
            </a:xfrm>
            <a:custGeom>
              <a:avLst/>
              <a:gdLst/>
              <a:ahLst/>
              <a:cxnLst/>
              <a:rect l="l" t="t" r="r" b="b"/>
              <a:pathLst>
                <a:path w="1573706" h="135301">
                  <a:moveTo>
                    <a:pt x="0" y="0"/>
                  </a:moveTo>
                  <a:lnTo>
                    <a:pt x="1573706" y="0"/>
                  </a:lnTo>
                  <a:lnTo>
                    <a:pt x="1573706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85725"/>
              <a:ext cx="1573706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20376" y="23011104"/>
            <a:ext cx="12146003" cy="17805719"/>
            <a:chOff x="0" y="0"/>
            <a:chExt cx="1177903" cy="1675032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177903" cy="1675032"/>
            </a:xfrm>
            <a:custGeom>
              <a:avLst/>
              <a:gdLst/>
              <a:ahLst/>
              <a:cxnLst/>
              <a:rect l="l" t="t" r="r" b="b"/>
              <a:pathLst>
                <a:path w="1177903" h="1675032">
                  <a:moveTo>
                    <a:pt x="0" y="0"/>
                  </a:moveTo>
                  <a:lnTo>
                    <a:pt x="1177903" y="0"/>
                  </a:lnTo>
                  <a:lnTo>
                    <a:pt x="1177903" y="1675032"/>
                  </a:lnTo>
                  <a:lnTo>
                    <a:pt x="0" y="1675032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85725"/>
              <a:ext cx="1177903" cy="1760757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03213" y="23011104"/>
            <a:ext cx="12146003" cy="1438262"/>
            <a:chOff x="0" y="0"/>
            <a:chExt cx="1177903" cy="135301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1177903" cy="135301"/>
            </a:xfrm>
            <a:custGeom>
              <a:avLst/>
              <a:gdLst/>
              <a:ahLst/>
              <a:cxnLst/>
              <a:rect l="l" t="t" r="r" b="b"/>
              <a:pathLst>
                <a:path w="1177903" h="135301">
                  <a:moveTo>
                    <a:pt x="0" y="0"/>
                  </a:moveTo>
                  <a:lnTo>
                    <a:pt x="1177903" y="0"/>
                  </a:lnTo>
                  <a:lnTo>
                    <a:pt x="1177903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85725"/>
              <a:ext cx="1177903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12896422" y="23011103"/>
            <a:ext cx="15626855" cy="10975474"/>
            <a:chOff x="0" y="0"/>
            <a:chExt cx="1573706" cy="1032492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1573706" cy="1032492"/>
            </a:xfrm>
            <a:custGeom>
              <a:avLst/>
              <a:gdLst/>
              <a:ahLst/>
              <a:cxnLst/>
              <a:rect l="l" t="t" r="r" b="b"/>
              <a:pathLst>
                <a:path w="1573706" h="1032492">
                  <a:moveTo>
                    <a:pt x="0" y="0"/>
                  </a:moveTo>
                  <a:lnTo>
                    <a:pt x="1573706" y="0"/>
                  </a:lnTo>
                  <a:lnTo>
                    <a:pt x="1573706" y="1032492"/>
                  </a:lnTo>
                  <a:lnTo>
                    <a:pt x="0" y="1032492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0" y="-85725"/>
              <a:ext cx="1573706" cy="1118217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12896422" y="23011104"/>
            <a:ext cx="15626855" cy="1438262"/>
            <a:chOff x="0" y="0"/>
            <a:chExt cx="1573706" cy="135301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1573706" cy="135301"/>
            </a:xfrm>
            <a:custGeom>
              <a:avLst/>
              <a:gdLst/>
              <a:ahLst/>
              <a:cxnLst/>
              <a:rect l="l" t="t" r="r" b="b"/>
              <a:pathLst>
                <a:path w="1573706" h="135301">
                  <a:moveTo>
                    <a:pt x="0" y="0"/>
                  </a:moveTo>
                  <a:lnTo>
                    <a:pt x="1573706" y="0"/>
                  </a:lnTo>
                  <a:lnTo>
                    <a:pt x="1573706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 dirty="0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0" y="-85725"/>
              <a:ext cx="1573706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12922487" y="35750005"/>
            <a:ext cx="15600790" cy="5066818"/>
            <a:chOff x="0" y="0"/>
            <a:chExt cx="1573706" cy="476649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1573706" cy="476649"/>
            </a:xfrm>
            <a:custGeom>
              <a:avLst/>
              <a:gdLst/>
              <a:ahLst/>
              <a:cxnLst/>
              <a:rect l="l" t="t" r="r" b="b"/>
              <a:pathLst>
                <a:path w="1573706" h="476649">
                  <a:moveTo>
                    <a:pt x="0" y="0"/>
                  </a:moveTo>
                  <a:lnTo>
                    <a:pt x="1573706" y="0"/>
                  </a:lnTo>
                  <a:lnTo>
                    <a:pt x="1573706" y="476649"/>
                  </a:lnTo>
                  <a:lnTo>
                    <a:pt x="0" y="47664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85725"/>
              <a:ext cx="1573706" cy="562374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12896422" y="34323357"/>
            <a:ext cx="15626855" cy="1438262"/>
            <a:chOff x="0" y="0"/>
            <a:chExt cx="1573706" cy="135301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1573706" cy="135301"/>
            </a:xfrm>
            <a:custGeom>
              <a:avLst/>
              <a:gdLst/>
              <a:ahLst/>
              <a:cxnLst/>
              <a:rect l="l" t="t" r="r" b="b"/>
              <a:pathLst>
                <a:path w="1573706" h="135301">
                  <a:moveTo>
                    <a:pt x="0" y="0"/>
                  </a:moveTo>
                  <a:lnTo>
                    <a:pt x="1573706" y="0"/>
                  </a:lnTo>
                  <a:lnTo>
                    <a:pt x="1573706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 dirty="0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-85725"/>
              <a:ext cx="1573706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303212" y="16832948"/>
            <a:ext cx="12146003" cy="5850582"/>
            <a:chOff x="0" y="0"/>
            <a:chExt cx="1158161" cy="550380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1158161" cy="550380"/>
            </a:xfrm>
            <a:custGeom>
              <a:avLst/>
              <a:gdLst/>
              <a:ahLst/>
              <a:cxnLst/>
              <a:rect l="l" t="t" r="r" b="b"/>
              <a:pathLst>
                <a:path w="1158161" h="550380">
                  <a:moveTo>
                    <a:pt x="0" y="0"/>
                  </a:moveTo>
                  <a:lnTo>
                    <a:pt x="1158161" y="0"/>
                  </a:lnTo>
                  <a:lnTo>
                    <a:pt x="1158161" y="550380"/>
                  </a:lnTo>
                  <a:lnTo>
                    <a:pt x="0" y="55038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2F606A"/>
              </a:solidFill>
              <a:prstDash val="solid"/>
              <a:miter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-85725"/>
              <a:ext cx="1158161" cy="636105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</a:pPr>
              <a:endParaRPr sz="2195"/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277147" y="16835356"/>
            <a:ext cx="12172068" cy="1438262"/>
            <a:chOff x="0" y="0"/>
            <a:chExt cx="1158161" cy="135301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1158161" cy="135301"/>
            </a:xfrm>
            <a:custGeom>
              <a:avLst/>
              <a:gdLst/>
              <a:ahLst/>
              <a:cxnLst/>
              <a:rect l="l" t="t" r="r" b="b"/>
              <a:pathLst>
                <a:path w="1158161" h="135301">
                  <a:moveTo>
                    <a:pt x="0" y="0"/>
                  </a:moveTo>
                  <a:lnTo>
                    <a:pt x="1158161" y="0"/>
                  </a:lnTo>
                  <a:lnTo>
                    <a:pt x="1158161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/>
            <a:lstStyle/>
            <a:p>
              <a:endParaRPr lang="es-ES" sz="2195" dirty="0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-85725"/>
              <a:ext cx="1158161" cy="221026"/>
            </a:xfrm>
            <a:prstGeom prst="rect">
              <a:avLst/>
            </a:prstGeom>
          </p:spPr>
          <p:txBody>
            <a:bodyPr lIns="136837" tIns="136837" rIns="136837" bIns="136837" rtlCol="0" anchor="ctr"/>
            <a:lstStyle/>
            <a:p>
              <a:pPr algn="ctr">
                <a:lnSpc>
                  <a:spcPts val="7542"/>
                </a:lnSpc>
                <a:spcBef>
                  <a:spcPct val="0"/>
                </a:spcBef>
              </a:pPr>
              <a:endParaRPr sz="2195"/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14230760" y="29262872"/>
            <a:ext cx="13058065" cy="4073373"/>
            <a:chOff x="0" y="0"/>
            <a:chExt cx="14280235" cy="4454620"/>
          </a:xfrm>
        </p:grpSpPr>
        <p:grpSp>
          <p:nvGrpSpPr>
            <p:cNvPr id="53" name="Group 53"/>
            <p:cNvGrpSpPr/>
            <p:nvPr/>
          </p:nvGrpSpPr>
          <p:grpSpPr>
            <a:xfrm>
              <a:off x="524169" y="42374"/>
              <a:ext cx="12884599" cy="4412246"/>
              <a:chOff x="0" y="0"/>
              <a:chExt cx="19616834" cy="6717655"/>
            </a:xfrm>
          </p:grpSpPr>
          <p:sp>
            <p:nvSpPr>
              <p:cNvPr id="54" name="Freeform 54"/>
              <p:cNvSpPr/>
              <p:nvPr/>
            </p:nvSpPr>
            <p:spPr>
              <a:xfrm>
                <a:off x="0" y="0"/>
                <a:ext cx="19616834" cy="6717655"/>
              </a:xfrm>
              <a:custGeom>
                <a:avLst/>
                <a:gdLst/>
                <a:ahLst/>
                <a:cxnLst/>
                <a:rect l="l" t="t" r="r" b="b"/>
                <a:pathLst>
                  <a:path w="19616834" h="6717655">
                    <a:moveTo>
                      <a:pt x="19616834" y="279400"/>
                    </a:moveTo>
                    <a:lnTo>
                      <a:pt x="19616834" y="0"/>
                    </a:lnTo>
                    <a:lnTo>
                      <a:pt x="0" y="0"/>
                    </a:lnTo>
                    <a:lnTo>
                      <a:pt x="0" y="6717655"/>
                    </a:lnTo>
                    <a:lnTo>
                      <a:pt x="19616834" y="6717655"/>
                    </a:lnTo>
                    <a:lnTo>
                      <a:pt x="19616834" y="279400"/>
                    </a:lnTo>
                    <a:close/>
                    <a:moveTo>
                      <a:pt x="19538093" y="279400"/>
                    </a:moveTo>
                    <a:lnTo>
                      <a:pt x="19538093" y="6638915"/>
                    </a:lnTo>
                    <a:lnTo>
                      <a:pt x="78740" y="6638915"/>
                    </a:lnTo>
                    <a:lnTo>
                      <a:pt x="78740" y="78740"/>
                    </a:lnTo>
                    <a:lnTo>
                      <a:pt x="19538094" y="78740"/>
                    </a:lnTo>
                    <a:lnTo>
                      <a:pt x="19538094" y="279400"/>
                    </a:lnTo>
                    <a:close/>
                  </a:path>
                </a:pathLst>
              </a:custGeom>
              <a:solidFill>
                <a:srgbClr val="2F606A"/>
              </a:solidFill>
            </p:spPr>
            <p:txBody>
              <a:bodyPr/>
              <a:lstStyle/>
              <a:p>
                <a:endParaRPr lang="es-ES" sz="2195"/>
              </a:p>
            </p:txBody>
          </p:sp>
        </p:grpSp>
        <p:grpSp>
          <p:nvGrpSpPr>
            <p:cNvPr id="55" name="Group 55"/>
            <p:cNvGrpSpPr/>
            <p:nvPr/>
          </p:nvGrpSpPr>
          <p:grpSpPr>
            <a:xfrm>
              <a:off x="524169" y="0"/>
              <a:ext cx="12884599" cy="656260"/>
              <a:chOff x="0" y="0"/>
              <a:chExt cx="2992128" cy="152400"/>
            </a:xfrm>
          </p:grpSpPr>
          <p:sp>
            <p:nvSpPr>
              <p:cNvPr id="56" name="Freeform 56"/>
              <p:cNvSpPr/>
              <p:nvPr/>
            </p:nvSpPr>
            <p:spPr>
              <a:xfrm>
                <a:off x="0" y="0"/>
                <a:ext cx="2992128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2992128" h="152400">
                    <a:moveTo>
                      <a:pt x="0" y="0"/>
                    </a:moveTo>
                    <a:lnTo>
                      <a:pt x="2992128" y="0"/>
                    </a:lnTo>
                    <a:lnTo>
                      <a:pt x="2992128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</p:spPr>
            <p:txBody>
              <a:bodyPr/>
              <a:lstStyle/>
              <a:p>
                <a:endParaRPr lang="es-ES" sz="2195" dirty="0"/>
              </a:p>
            </p:txBody>
          </p:sp>
        </p:grpSp>
        <p:sp>
          <p:nvSpPr>
            <p:cNvPr id="57" name="AutoShape 57"/>
            <p:cNvSpPr/>
            <p:nvPr/>
          </p:nvSpPr>
          <p:spPr>
            <a:xfrm rot="5400000">
              <a:off x="2011282" y="2519876"/>
              <a:ext cx="3755986" cy="0"/>
            </a:xfrm>
            <a:prstGeom prst="line">
              <a:avLst/>
            </a:prstGeom>
            <a:ln w="28753" cap="rnd">
              <a:solidFill>
                <a:srgbClr val="2F606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58" name="AutoShape 58"/>
            <p:cNvSpPr/>
            <p:nvPr/>
          </p:nvSpPr>
          <p:spPr>
            <a:xfrm rot="5400000">
              <a:off x="5074316" y="2519876"/>
              <a:ext cx="3755986" cy="0"/>
            </a:xfrm>
            <a:prstGeom prst="line">
              <a:avLst/>
            </a:prstGeom>
            <a:ln w="28753" cap="rnd">
              <a:solidFill>
                <a:srgbClr val="2F606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59" name="AutoShape 59"/>
            <p:cNvSpPr/>
            <p:nvPr/>
          </p:nvSpPr>
          <p:spPr>
            <a:xfrm rot="5400000">
              <a:off x="8436820" y="2519876"/>
              <a:ext cx="3755986" cy="0"/>
            </a:xfrm>
            <a:prstGeom prst="line">
              <a:avLst/>
            </a:prstGeom>
            <a:ln w="28753" cap="rnd">
              <a:solidFill>
                <a:srgbClr val="2F606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60" name="AutoShape 60"/>
            <p:cNvSpPr/>
            <p:nvPr/>
          </p:nvSpPr>
          <p:spPr>
            <a:xfrm>
              <a:off x="524169" y="3195397"/>
              <a:ext cx="12856280" cy="0"/>
            </a:xfrm>
            <a:prstGeom prst="line">
              <a:avLst/>
            </a:prstGeom>
            <a:ln w="28753" cap="rnd">
              <a:solidFill>
                <a:srgbClr val="2F606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61" name="AutoShape 61"/>
            <p:cNvSpPr/>
            <p:nvPr/>
          </p:nvSpPr>
          <p:spPr>
            <a:xfrm>
              <a:off x="524169" y="1918734"/>
              <a:ext cx="12884599" cy="0"/>
            </a:xfrm>
            <a:prstGeom prst="line">
              <a:avLst/>
            </a:prstGeom>
            <a:ln w="28753" cap="rnd">
              <a:solidFill>
                <a:srgbClr val="2F606A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s-ES" sz="2195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0" y="11998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Dato 1 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3160433" y="11998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Dato 2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6354851" y="11998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Dato 3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9662546" y="11998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Dato 4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9476" y="1099671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Paciente 1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9476" y="235154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Paciente 2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9476" y="3586265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Paciente 3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3056633" y="1094167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76 (62-71)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6354851" y="1099113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82 (71-94)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9764495" y="1094167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0,0001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3160433" y="2357404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40%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6354851" y="2351544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35%</a:t>
              </a:r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9764495" y="2351544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0,0012</a:t>
              </a: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3160433" y="3586265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50%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6434144" y="3587795"/>
              <a:ext cx="4515740" cy="395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b="1" spc="-49">
                  <a:solidFill>
                    <a:srgbClr val="5493A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88%</a:t>
              </a:r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9764495" y="3586265"/>
              <a:ext cx="4515740" cy="415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97"/>
                </a:lnSpc>
              </a:pPr>
              <a:r>
                <a:rPr lang="en-US" sz="2497" spc="-49">
                  <a:solidFill>
                    <a:srgbClr val="9ABCC2"/>
                  </a:solidFill>
                  <a:latin typeface="DM Sans"/>
                  <a:ea typeface="DM Sans"/>
                  <a:cs typeface="DM Sans"/>
                  <a:sym typeface="DM Sans"/>
                </a:rPr>
                <a:t>0,0113</a:t>
              </a:r>
            </a:p>
          </p:txBody>
        </p:sp>
      </p:grpSp>
      <p:sp>
        <p:nvSpPr>
          <p:cNvPr id="78" name="Freeform 78"/>
          <p:cNvSpPr/>
          <p:nvPr/>
        </p:nvSpPr>
        <p:spPr>
          <a:xfrm>
            <a:off x="23237967" y="36748729"/>
            <a:ext cx="3012133" cy="3012133"/>
          </a:xfrm>
          <a:custGeom>
            <a:avLst/>
            <a:gdLst/>
            <a:ahLst/>
            <a:cxnLst/>
            <a:rect l="l" t="t" r="r" b="b"/>
            <a:pathLst>
              <a:path w="2470540" h="2470540">
                <a:moveTo>
                  <a:pt x="0" y="0"/>
                </a:moveTo>
                <a:lnTo>
                  <a:pt x="2470540" y="0"/>
                </a:lnTo>
                <a:lnTo>
                  <a:pt x="2470540" y="2470540"/>
                </a:lnTo>
                <a:lnTo>
                  <a:pt x="0" y="24705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ES" sz="2195"/>
          </a:p>
        </p:txBody>
      </p:sp>
      <p:sp>
        <p:nvSpPr>
          <p:cNvPr id="79" name="TextBox 79"/>
          <p:cNvSpPr txBox="1"/>
          <p:nvPr/>
        </p:nvSpPr>
        <p:spPr>
          <a:xfrm>
            <a:off x="2740570" y="1830773"/>
            <a:ext cx="20550972" cy="2660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714"/>
              </a:lnSpc>
            </a:pPr>
            <a:r>
              <a:rPr lang="en-US" sz="8000" b="1" dirty="0">
                <a:solidFill>
                  <a:srgbClr val="FFFFFF"/>
                </a:solidFill>
                <a:latin typeface="Object Sans" panose="020B0604020202020204" charset="0"/>
                <a:sym typeface="Glacial Indifference Bold"/>
              </a:rPr>
              <a:t>TÍTULO</a:t>
            </a:r>
            <a:r>
              <a:rPr lang="en-US" sz="7653" b="1" dirty="0">
                <a:solidFill>
                  <a:srgbClr val="FFFF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8000" b="1" dirty="0">
                <a:solidFill>
                  <a:srgbClr val="FFFFFF"/>
                </a:solidFill>
                <a:latin typeface="Object Sans" panose="020B0604020202020204" charset="0"/>
                <a:sym typeface="Glacial Indifference Bold"/>
              </a:rPr>
              <a:t>DEL TRABAJO</a:t>
            </a:r>
          </a:p>
          <a:p>
            <a:pPr>
              <a:lnSpc>
                <a:spcPts val="10714"/>
              </a:lnSpc>
            </a:pPr>
            <a:r>
              <a:rPr lang="en-US" sz="7653" b="1" dirty="0">
                <a:solidFill>
                  <a:srgbClr val="FFFFFF"/>
                </a:solidFill>
                <a:latin typeface="Object Sans" panose="020B0604020202020204" charset="0"/>
                <a:ea typeface="Glacial Indifference Bold"/>
                <a:cs typeface="Glacial Indifference Bold"/>
                <a:sym typeface="Glacial Indifference Bold"/>
              </a:rPr>
              <a:t>(</a:t>
            </a:r>
            <a:r>
              <a:rPr lang="en-US" sz="7653" b="1" dirty="0" err="1">
                <a:solidFill>
                  <a:srgbClr val="FFFFFF"/>
                </a:solidFill>
                <a:latin typeface="Object Sans" panose="020B0604020202020204" charset="0"/>
                <a:ea typeface="Glacial Indifference Bold"/>
                <a:cs typeface="Glacial Indifference Bold"/>
                <a:sym typeface="Glacial Indifference Bold"/>
              </a:rPr>
              <a:t>máximo</a:t>
            </a:r>
            <a:r>
              <a:rPr lang="en-US" sz="7653" b="1" dirty="0">
                <a:solidFill>
                  <a:srgbClr val="FFFFFF"/>
                </a:solidFill>
                <a:latin typeface="Object Sans" panose="020B0604020202020204" charset="0"/>
                <a:ea typeface="Glacial Indifference Bold"/>
                <a:cs typeface="Glacial Indifference Bold"/>
                <a:sym typeface="Glacial Indifference Bold"/>
              </a:rPr>
              <a:t> 15 palabras)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436195" y="10016063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1. INTRODUCCIÓN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536082" y="11434024"/>
            <a:ext cx="9848958" cy="5143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524"/>
              </a:lnSpc>
              <a:spcBef>
                <a:spcPct val="0"/>
              </a:spcBef>
            </a:pP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Información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resumida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sobre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trabajo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va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presentar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 La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introducción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tendrá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responder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preguntas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como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: 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¿Por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hizo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ha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hecho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Cuál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es 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finalidad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ha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encontrado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sp>
        <p:nvSpPr>
          <p:cNvPr id="82" name="TextBox 82"/>
          <p:cNvSpPr txBox="1"/>
          <p:nvPr/>
        </p:nvSpPr>
        <p:spPr>
          <a:xfrm>
            <a:off x="13707150" y="10027586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3.METODOLOGÍA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3707151" y="11570818"/>
            <a:ext cx="14105284" cy="57208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524"/>
              </a:lnSpc>
            </a:pP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Se da 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conocer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la forma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la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ha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llevado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cabo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se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debe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describir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manera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obtenido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analizado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datos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>
              <a:lnSpc>
                <a:spcPts val="4524"/>
              </a:lnSpc>
            </a:pP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apartado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deben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responderse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preguntas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como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: </a:t>
            </a:r>
          </a:p>
          <a:p>
            <a:pPr>
              <a:lnSpc>
                <a:spcPts val="4524"/>
              </a:lnSpc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marL="697857" lvl="1" indent="-348929">
              <a:lnSpc>
                <a:spcPts val="4524"/>
              </a:lnSpc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materiales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empleado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 </a:t>
            </a:r>
          </a:p>
          <a:p>
            <a:pPr marL="697857" lvl="1" indent="-348929">
              <a:lnSpc>
                <a:spcPts val="4524"/>
              </a:lnSpc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¿Con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medios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ha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realizado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¿Cómo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diseñó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población ha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sido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estudiada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métodos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empleado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proceso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investigación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436195" y="23438090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4.RESULTADOS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436195" y="25303338"/>
            <a:ext cx="9607333" cy="57208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24"/>
              </a:lnSpc>
              <a:spcBef>
                <a:spcPct val="0"/>
              </a:spcBef>
            </a:pP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una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las partes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principales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del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trabajo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se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deben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incluir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datos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más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relevantes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estén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relacionados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con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objetivo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del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algn="just">
              <a:lnSpc>
                <a:spcPts val="4524"/>
              </a:lnSpc>
              <a:spcBef>
                <a:spcPct val="0"/>
              </a:spcBef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just">
              <a:lnSpc>
                <a:spcPts val="4524"/>
              </a:lnSpc>
              <a:spcBef>
                <a:spcPct val="0"/>
              </a:spcBef>
            </a:pP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hallazgos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datos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información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estadísticas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hayan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obtenido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concreto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hemos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encontrado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 </a:t>
            </a: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Dónde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encontrado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resultados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 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sp>
        <p:nvSpPr>
          <p:cNvPr id="86" name="TextBox 86"/>
          <p:cNvSpPr txBox="1"/>
          <p:nvPr/>
        </p:nvSpPr>
        <p:spPr>
          <a:xfrm>
            <a:off x="1420620" y="35680326"/>
            <a:ext cx="9622907" cy="4566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524"/>
              </a:lnSpc>
              <a:spcBef>
                <a:spcPct val="0"/>
              </a:spcBef>
            </a:pP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Utilizar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tablas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o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representar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resultados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gráficamente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es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muy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útil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apartado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ya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facilita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la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comprensión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visual de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hallazgos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>
              <a:lnSpc>
                <a:spcPts val="4524"/>
              </a:lnSpc>
              <a:spcBef>
                <a:spcPct val="0"/>
              </a:spcBef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recomienda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incluir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gráficos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diagramas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o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figuras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resuman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datos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más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relevantes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estén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directamente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relacionados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con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objetivos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planteados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3707150" y="23412434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5.CONCLUSIONES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3878416" y="25303338"/>
            <a:ext cx="6190599" cy="28354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24"/>
              </a:lnSpc>
              <a:spcBef>
                <a:spcPct val="0"/>
              </a:spcBef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discusión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o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conclusiones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contiene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interpretación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resultados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así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como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posibles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hipótesis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o ideas para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futuros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proyectos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13707150" y="34724685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6. BIBLIOGRAFÍA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13878416" y="36470015"/>
            <a:ext cx="8522795" cy="34624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524"/>
              </a:lnSpc>
              <a:spcBef>
                <a:spcPct val="0"/>
              </a:spcBef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Las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referencias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deben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seguir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las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normas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Vancouver o APA (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siempre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mismo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modelo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), y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ser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actuales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o de especial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relevancia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>
              <a:lnSpc>
                <a:spcPts val="4524"/>
              </a:lnSpc>
              <a:spcBef>
                <a:spcPct val="0"/>
              </a:spcBef>
            </a:pP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Incluir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un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código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QR con 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bibliografía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permite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ahorrar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espacio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póster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368121" y="6465780"/>
            <a:ext cx="16620014" cy="4528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96994" lvl="1">
              <a:lnSpc>
                <a:spcPts val="3493"/>
              </a:lnSpc>
            </a:pPr>
            <a:r>
              <a:rPr lang="en-US" sz="3200" b="1" spc="-37" dirty="0">
                <a:solidFill>
                  <a:srgbClr val="FFF2C9"/>
                </a:solidFill>
                <a:latin typeface="Object Sans" panose="020B0604020202020204" charset="0"/>
                <a:ea typeface="Open Sans 2 Bold"/>
                <a:cs typeface="Open Sans 2 Bold"/>
                <a:sym typeface="Open Sans 2 Bold"/>
              </a:rPr>
              <a:t>Autor/es: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</a:t>
            </a:r>
            <a:r>
              <a:rPr lang="en-US" sz="3200" spc="-37" dirty="0" err="1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Apellidos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, Nombre, </a:t>
            </a:r>
            <a:r>
              <a:rPr lang="en-US" sz="3200" spc="-37" dirty="0" err="1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correo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</a:t>
            </a:r>
            <a:r>
              <a:rPr lang="en-US" sz="3200" spc="-37" dirty="0" err="1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electrónico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, </a:t>
            </a:r>
            <a:r>
              <a:rPr lang="en-US" sz="3200" spc="-37" dirty="0" err="1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centro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de </a:t>
            </a:r>
            <a:r>
              <a:rPr lang="en-US" sz="3200" spc="-37" dirty="0" err="1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trabajo</a:t>
            </a:r>
            <a:r>
              <a:rPr lang="en-US" sz="3200" spc="-37" dirty="0">
                <a:solidFill>
                  <a:srgbClr val="FFF2C9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...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382481" y="8151487"/>
            <a:ext cx="23031887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96994" lvl="1">
              <a:lnSpc>
                <a:spcPts val="3493"/>
              </a:lnSpc>
            </a:pPr>
            <a:r>
              <a:rPr lang="en-US" sz="4200" b="1" spc="-37" dirty="0">
                <a:solidFill>
                  <a:srgbClr val="FFFFFF"/>
                </a:solidFill>
                <a:latin typeface="Object Sans" panose="020B0604020202020204" charset="0"/>
                <a:ea typeface="Open Sans 2 Bold"/>
                <a:cs typeface="Open Sans 2 Bold"/>
                <a:sym typeface="Open Sans 2 Bold"/>
              </a:rPr>
              <a:t>Palabras clave:</a:t>
            </a:r>
            <a:r>
              <a:rPr lang="en-US" sz="4200" spc="-37" dirty="0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</a:t>
            </a:r>
            <a:r>
              <a:rPr lang="en-US" sz="4200" spc="-37" dirty="0" err="1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Descriptores</a:t>
            </a:r>
            <a:r>
              <a:rPr lang="en-US" sz="4200" spc="-37" dirty="0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y/o </a:t>
            </a:r>
            <a:r>
              <a:rPr lang="en-US" sz="4200" spc="-37" dirty="0" err="1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términos</a:t>
            </a:r>
            <a:r>
              <a:rPr lang="en-US" sz="4200" spc="-37" dirty="0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</a:t>
            </a:r>
            <a:r>
              <a:rPr lang="en-US" sz="4200" spc="-37" dirty="0" err="1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representativos</a:t>
            </a:r>
            <a:r>
              <a:rPr lang="en-US" sz="4200" spc="-37" dirty="0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del </a:t>
            </a:r>
            <a:r>
              <a:rPr lang="en-US" sz="4200" spc="-37" dirty="0" err="1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contenido</a:t>
            </a:r>
            <a:r>
              <a:rPr lang="en-US" sz="4200" spc="-37" dirty="0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 del </a:t>
            </a:r>
            <a:r>
              <a:rPr lang="en-US" sz="4200" spc="-37" dirty="0" err="1">
                <a:solidFill>
                  <a:srgbClr val="FFFFFF"/>
                </a:solidFill>
                <a:latin typeface="Object Sans" panose="020B0604020202020204" charset="0"/>
                <a:ea typeface="Open Sans 2 Light"/>
                <a:cs typeface="Open Sans 2 Light"/>
                <a:sym typeface="Open Sans 2 Light"/>
              </a:rPr>
              <a:t>estudio</a:t>
            </a:r>
            <a:endParaRPr lang="en-US" sz="4200" spc="-37" dirty="0">
              <a:solidFill>
                <a:srgbClr val="FFFFFF"/>
              </a:solidFill>
              <a:latin typeface="Object Sans" panose="020B0604020202020204" charset="0"/>
              <a:ea typeface="Open Sans 2 Light"/>
              <a:cs typeface="Open Sans 2 Light"/>
              <a:sym typeface="Open Sans 2 Light"/>
            </a:endParaRPr>
          </a:p>
        </p:txBody>
      </p:sp>
      <p:sp>
        <p:nvSpPr>
          <p:cNvPr id="93" name="TextBox 93"/>
          <p:cNvSpPr txBox="1"/>
          <p:nvPr/>
        </p:nvSpPr>
        <p:spPr>
          <a:xfrm>
            <a:off x="1436195" y="17190029"/>
            <a:ext cx="9707220" cy="654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473"/>
              </a:lnSpc>
            </a:pPr>
            <a:r>
              <a:rPr lang="en-US" sz="4309" spc="228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2. OBJETIVOS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536082" y="18744784"/>
            <a:ext cx="9607333" cy="40886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Se ha de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especificar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con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conceptos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breves y claros,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cuál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es el fin del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estudio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realizado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697857" lvl="1" indent="-348929">
              <a:lnSpc>
                <a:spcPct val="150000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se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pretende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conseguir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con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esta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investigación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 marL="697857" lvl="1" indent="-348929">
              <a:lnSpc>
                <a:spcPts val="4524"/>
              </a:lnSpc>
              <a:spcBef>
                <a:spcPct val="0"/>
              </a:spcBef>
              <a:buFont typeface="Arial"/>
              <a:buChar char="•"/>
            </a:pP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¿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Cuál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es la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finalidad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del </a:t>
            </a:r>
            <a:r>
              <a:rPr lang="en-US" sz="32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trabajo</a:t>
            </a:r>
            <a:r>
              <a:rPr lang="en-US" sz="32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?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sp>
        <p:nvSpPr>
          <p:cNvPr id="95" name="TextBox 95"/>
          <p:cNvSpPr txBox="1"/>
          <p:nvPr/>
        </p:nvSpPr>
        <p:spPr>
          <a:xfrm>
            <a:off x="21715635" y="20866300"/>
            <a:ext cx="5479967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12"/>
              </a:lnSpc>
            </a:pP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También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puede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añadir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alguna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imagen,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diagrama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o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gráfico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en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este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apartado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.</a:t>
            </a:r>
          </a:p>
          <a:p>
            <a:pPr algn="just">
              <a:lnSpc>
                <a:spcPts val="4012"/>
              </a:lnSpc>
            </a:pP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Especifique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la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autoría</a:t>
            </a:r>
            <a:r>
              <a:rPr lang="en-US" sz="2400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 y </a:t>
            </a:r>
            <a:r>
              <a:rPr lang="en-US" sz="2400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 Bold"/>
              </a:rPr>
              <a:t>procedencia</a:t>
            </a:r>
            <a:endParaRPr lang="en-US" sz="2400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 Bold"/>
            </a:endParaRPr>
          </a:p>
        </p:txBody>
      </p:sp>
      <p:sp>
        <p:nvSpPr>
          <p:cNvPr id="96" name="TextBox 96"/>
          <p:cNvSpPr txBox="1"/>
          <p:nvPr/>
        </p:nvSpPr>
        <p:spPr>
          <a:xfrm>
            <a:off x="20868726" y="25303338"/>
            <a:ext cx="6420098" cy="28354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24"/>
              </a:lnSpc>
              <a:spcBef>
                <a:spcPct val="0"/>
              </a:spcBef>
            </a:pP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Sirve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para </a:t>
            </a:r>
            <a:r>
              <a:rPr lang="en-US" sz="3232" b="1" spc="-32" dirty="0" err="1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comparar</a:t>
            </a:r>
            <a:r>
              <a:rPr lang="en-US" sz="3232" b="1" spc="-32" dirty="0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, </a:t>
            </a:r>
            <a:r>
              <a:rPr lang="en-US" sz="3232" b="1" spc="-32" dirty="0" err="1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contrastar</a:t>
            </a:r>
            <a:r>
              <a:rPr lang="en-US" sz="3232" b="1" spc="-32" dirty="0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 y </a:t>
            </a:r>
            <a:r>
              <a:rPr lang="en-US" sz="3232" b="1" spc="-32" dirty="0" err="1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discutir</a:t>
            </a:r>
            <a:r>
              <a:rPr lang="en-US" sz="3232" b="1" spc="-32" dirty="0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 </a:t>
            </a:r>
            <a:r>
              <a:rPr lang="en-US" sz="3232" b="1" spc="-32" dirty="0" err="1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los</a:t>
            </a:r>
            <a:r>
              <a:rPr lang="en-US" sz="3232" b="1" spc="-32" dirty="0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 </a:t>
            </a:r>
            <a:r>
              <a:rPr lang="en-US" sz="3232" b="1" spc="-32" dirty="0" err="1">
                <a:solidFill>
                  <a:srgbClr val="2F606A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resultados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, el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por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qué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son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importantes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y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cuál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el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significado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 de </a:t>
            </a:r>
            <a:r>
              <a:rPr lang="en-US" sz="3232" spc="-32" dirty="0" err="1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estos</a:t>
            </a:r>
            <a:r>
              <a:rPr lang="en-US" sz="3232" spc="-32" dirty="0">
                <a:solidFill>
                  <a:srgbClr val="2F606A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>
              <a:lnSpc>
                <a:spcPts val="4524"/>
              </a:lnSpc>
              <a:spcBef>
                <a:spcPct val="0"/>
              </a:spcBef>
            </a:pPr>
            <a:endParaRPr lang="en-US" sz="3232" spc="-32" dirty="0">
              <a:solidFill>
                <a:srgbClr val="2F606A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graphicFrame>
        <p:nvGraphicFramePr>
          <p:cNvPr id="104" name="Gráfico 103">
            <a:extLst>
              <a:ext uri="{FF2B5EF4-FFF2-40B4-BE49-F238E27FC236}">
                <a16:creationId xmlns:a16="http://schemas.microsoft.com/office/drawing/2014/main" id="{4044DF42-D972-97C8-B684-6489A13B65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505615"/>
              </p:ext>
            </p:extLst>
          </p:nvPr>
        </p:nvGraphicFramePr>
        <p:xfrm>
          <a:off x="14226884" y="16982887"/>
          <a:ext cx="5493662" cy="5282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7" name="Group 2">
            <a:extLst>
              <a:ext uri="{FF2B5EF4-FFF2-40B4-BE49-F238E27FC236}">
                <a16:creationId xmlns:a16="http://schemas.microsoft.com/office/drawing/2014/main" id="{A7216453-081A-0654-6098-630F992973D0}"/>
              </a:ext>
            </a:extLst>
          </p:cNvPr>
          <p:cNvGrpSpPr/>
          <p:nvPr/>
        </p:nvGrpSpPr>
        <p:grpSpPr>
          <a:xfrm>
            <a:off x="23155701" y="960073"/>
            <a:ext cx="3901442" cy="3867886"/>
            <a:chOff x="0" y="0"/>
            <a:chExt cx="6350000" cy="6350000"/>
          </a:xfrm>
        </p:grpSpPr>
        <p:sp>
          <p:nvSpPr>
            <p:cNvPr id="108" name="Freeform 3">
              <a:extLst>
                <a:ext uri="{FF2B5EF4-FFF2-40B4-BE49-F238E27FC236}">
                  <a16:creationId xmlns:a16="http://schemas.microsoft.com/office/drawing/2014/main" id="{736C95A4-D02B-BF79-80C5-3CD8F462F607}"/>
                </a:ext>
              </a:extLst>
            </p:cNvPr>
            <p:cNvSpPr/>
            <p:nvPr/>
          </p:nvSpPr>
          <p:spPr>
            <a:xfrm>
              <a:off x="541020" y="537210"/>
              <a:ext cx="5255260" cy="5255260"/>
            </a:xfrm>
            <a:custGeom>
              <a:avLst/>
              <a:gdLst/>
              <a:ahLst/>
              <a:cxnLst/>
              <a:rect l="l" t="t" r="r" b="b"/>
              <a:pathLst>
                <a:path w="5255260" h="5255260">
                  <a:moveTo>
                    <a:pt x="2627630" y="0"/>
                  </a:moveTo>
                  <a:cubicBezTo>
                    <a:pt x="1176430" y="0"/>
                    <a:pt x="0" y="1176430"/>
                    <a:pt x="0" y="2627630"/>
                  </a:cubicBezTo>
                  <a:cubicBezTo>
                    <a:pt x="0" y="4078830"/>
                    <a:pt x="1176430" y="5255260"/>
                    <a:pt x="2627630" y="5255260"/>
                  </a:cubicBezTo>
                  <a:cubicBezTo>
                    <a:pt x="4078830" y="5255260"/>
                    <a:pt x="5255260" y="4078830"/>
                    <a:pt x="5255260" y="2627630"/>
                  </a:cubicBezTo>
                  <a:cubicBezTo>
                    <a:pt x="5255260" y="1176430"/>
                    <a:pt x="4078830" y="0"/>
                    <a:pt x="2627630" y="0"/>
                  </a:cubicBez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s-ES" sz="1013" dirty="0"/>
            </a:p>
          </p:txBody>
        </p:sp>
      </p:grpSp>
      <p:sp>
        <p:nvSpPr>
          <p:cNvPr id="109" name="TextBox 13"/>
          <p:cNvSpPr txBox="1"/>
          <p:nvPr/>
        </p:nvSpPr>
        <p:spPr>
          <a:xfrm>
            <a:off x="394748" y="41555778"/>
            <a:ext cx="28128529" cy="6912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3000" spc="-135" dirty="0">
                <a:solidFill>
                  <a:srgbClr val="545454"/>
                </a:solidFill>
                <a:latin typeface="Object Sans"/>
                <a:ea typeface="Object Sans"/>
                <a:cs typeface="Object Sans"/>
                <a:sym typeface="Object Sans"/>
              </a:rPr>
              <a:t>XXIV CONGRESO NACIONAL ASOCIACIÓN ESPAÑOLA DE ENFERMERÍA EN OTORRINOLARINGOLOGÍA Y CIRUGÍA DE CABEZA Y CUELLO</a:t>
            </a:r>
          </a:p>
        </p:txBody>
      </p:sp>
      <p:pic>
        <p:nvPicPr>
          <p:cNvPr id="111" name="Imagen 110" descr="Doctores discutiendo de los resultados de la prueba">
            <a:extLst>
              <a:ext uri="{FF2B5EF4-FFF2-40B4-BE49-F238E27FC236}">
                <a16:creationId xmlns:a16="http://schemas.microsoft.com/office/drawing/2014/main" id="{31F8437A-F04F-146F-966C-A282AFCC1FD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5634" y="17529626"/>
            <a:ext cx="5479967" cy="3251337"/>
          </a:xfrm>
          <a:prstGeom prst="rect">
            <a:avLst/>
          </a:prstGeom>
        </p:spPr>
      </p:pic>
      <p:sp>
        <p:nvSpPr>
          <p:cNvPr id="112" name="CuadroTexto 111">
            <a:extLst>
              <a:ext uri="{FF2B5EF4-FFF2-40B4-BE49-F238E27FC236}">
                <a16:creationId xmlns:a16="http://schemas.microsoft.com/office/drawing/2014/main" id="{422EF888-1B04-3CFA-D410-A7DE1A1D2503}"/>
              </a:ext>
            </a:extLst>
          </p:cNvPr>
          <p:cNvSpPr txBox="1"/>
          <p:nvPr/>
        </p:nvSpPr>
        <p:spPr>
          <a:xfrm>
            <a:off x="22144742" y="4921112"/>
            <a:ext cx="592336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spc="-240" dirty="0">
                <a:solidFill>
                  <a:schemeClr val="tx1">
                    <a:lumMod val="65000"/>
                    <a:lumOff val="35000"/>
                  </a:schemeClr>
                </a:solidFill>
                <a:latin typeface="Object Sans"/>
                <a:sym typeface="Object Sans"/>
              </a:rPr>
              <a:t>Cáceres  - 3,  4 y 5 de Junio de 2026</a:t>
            </a:r>
            <a:endParaRPr lang="es-ES" sz="3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4" name="Conector recto 113">
            <a:extLst>
              <a:ext uri="{FF2B5EF4-FFF2-40B4-BE49-F238E27FC236}">
                <a16:creationId xmlns:a16="http://schemas.microsoft.com/office/drawing/2014/main" id="{93E61D91-31D3-DBFB-AF03-15D2CAB7417C}"/>
              </a:ext>
            </a:extLst>
          </p:cNvPr>
          <p:cNvCxnSpPr>
            <a:cxnSpLocks/>
          </p:cNvCxnSpPr>
          <p:nvPr/>
        </p:nvCxnSpPr>
        <p:spPr>
          <a:xfrm>
            <a:off x="28497211" y="645319"/>
            <a:ext cx="0" cy="6479321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Conector recto 117">
            <a:extLst>
              <a:ext uri="{FF2B5EF4-FFF2-40B4-BE49-F238E27FC236}">
                <a16:creationId xmlns:a16="http://schemas.microsoft.com/office/drawing/2014/main" id="{683D1501-EC6D-38E3-2EDC-D6B8680A12B9}"/>
              </a:ext>
            </a:extLst>
          </p:cNvPr>
          <p:cNvCxnSpPr>
            <a:cxnSpLocks/>
          </p:cNvCxnSpPr>
          <p:nvPr/>
        </p:nvCxnSpPr>
        <p:spPr>
          <a:xfrm>
            <a:off x="21912847" y="7193803"/>
            <a:ext cx="6254956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cto 122">
            <a:extLst>
              <a:ext uri="{FF2B5EF4-FFF2-40B4-BE49-F238E27FC236}">
                <a16:creationId xmlns:a16="http://schemas.microsoft.com/office/drawing/2014/main" id="{24E8C178-6C97-DDAB-E1F4-8FB0705D95C3}"/>
              </a:ext>
            </a:extLst>
          </p:cNvPr>
          <p:cNvCxnSpPr>
            <a:cxnSpLocks/>
          </p:cNvCxnSpPr>
          <p:nvPr/>
        </p:nvCxnSpPr>
        <p:spPr>
          <a:xfrm>
            <a:off x="28492079" y="7455434"/>
            <a:ext cx="0" cy="1591746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ector recto 124">
            <a:extLst>
              <a:ext uri="{FF2B5EF4-FFF2-40B4-BE49-F238E27FC236}">
                <a16:creationId xmlns:a16="http://schemas.microsoft.com/office/drawing/2014/main" id="{82E598CD-00B0-A4CC-BD6B-E5EC3413A5A4}"/>
              </a:ext>
            </a:extLst>
          </p:cNvPr>
          <p:cNvCxnSpPr>
            <a:cxnSpLocks/>
          </p:cNvCxnSpPr>
          <p:nvPr/>
        </p:nvCxnSpPr>
        <p:spPr>
          <a:xfrm>
            <a:off x="21912847" y="271093"/>
            <a:ext cx="6319874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V="1">
            <a:off x="394748" y="41162492"/>
            <a:ext cx="28155156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Gráfico 50">
            <a:extLst>
              <a:ext uri="{FF2B5EF4-FFF2-40B4-BE49-F238E27FC236}">
                <a16:creationId xmlns:a16="http://schemas.microsoft.com/office/drawing/2014/main" id="{1BDF754F-E92D-D37D-A3D4-B7532B1C84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7943149"/>
              </p:ext>
            </p:extLst>
          </p:nvPr>
        </p:nvGraphicFramePr>
        <p:xfrm>
          <a:off x="6270373" y="30738067"/>
          <a:ext cx="6190599" cy="3986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99" name="Gráfico 98">
                <a:extLst>
                  <a:ext uri="{FF2B5EF4-FFF2-40B4-BE49-F238E27FC236}">
                    <a16:creationId xmlns:a16="http://schemas.microsoft.com/office/drawing/2014/main" id="{F2F4B16D-4DA6-39C8-A12B-926A07EA44D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188218242"/>
                  </p:ext>
                </p:extLst>
              </p:nvPr>
            </p:nvGraphicFramePr>
            <p:xfrm>
              <a:off x="609073" y="30991753"/>
              <a:ext cx="5332939" cy="376537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99" name="Gráfico 98">
                <a:extLst>
                  <a:ext uri="{FF2B5EF4-FFF2-40B4-BE49-F238E27FC236}">
                    <a16:creationId xmlns:a16="http://schemas.microsoft.com/office/drawing/2014/main" id="{F2F4B16D-4DA6-39C8-A12B-926A07EA44D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9073" y="30991753"/>
                <a:ext cx="5332939" cy="376537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Microsoft Office PowerPoint</Application>
  <PresentationFormat>Personalizado</PresentationFormat>
  <Paragraphs>65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Open Sans 1</vt:lpstr>
      <vt:lpstr>Arial</vt:lpstr>
      <vt:lpstr>Aptos</vt:lpstr>
      <vt:lpstr>Glacial Indifference Bold</vt:lpstr>
      <vt:lpstr>Calibri</vt:lpstr>
      <vt:lpstr>Open Sans 1 Bold</vt:lpstr>
      <vt:lpstr>DM Sans</vt:lpstr>
      <vt:lpstr>Object Sans</vt:lpstr>
      <vt:lpstr>DM Sans Bold</vt:lpstr>
      <vt:lpstr>Glacial Indifference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cp:lastModifiedBy>Sonia de Juana</cp:lastModifiedBy>
  <cp:revision>9</cp:revision>
  <dcterms:created xsi:type="dcterms:W3CDTF">2006-08-16T00:00:00Z</dcterms:created>
  <dcterms:modified xsi:type="dcterms:W3CDTF">2026-03-01T11:41:41Z</dcterms:modified>
  <dc:identifier>DAHCKjC43DQ</dc:identifier>
</cp:coreProperties>
</file>